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6"/>
  </p:notesMasterIdLst>
  <p:sldIdLst>
    <p:sldId id="256" r:id="rId2"/>
    <p:sldId id="257" r:id="rId3"/>
    <p:sldId id="263" r:id="rId4"/>
    <p:sldId id="258" r:id="rId5"/>
    <p:sldId id="259" r:id="rId6"/>
    <p:sldId id="260" r:id="rId7"/>
    <p:sldId id="261" r:id="rId8"/>
    <p:sldId id="262" r:id="rId9"/>
    <p:sldId id="264" r:id="rId10"/>
    <p:sldId id="265" r:id="rId11"/>
    <p:sldId id="267" r:id="rId12"/>
    <p:sldId id="266" r:id="rId13"/>
    <p:sldId id="269"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17A191-14BD-4614-8E44-B381F67767DD}" v="205" dt="2024-11-02T03:48:27.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83360" autoAdjust="0"/>
  </p:normalViewPr>
  <p:slideViewPr>
    <p:cSldViewPr snapToGrid="0">
      <p:cViewPr>
        <p:scale>
          <a:sx n="83" d="100"/>
          <a:sy n="83" d="100"/>
        </p:scale>
        <p:origin x="86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stelecky, Rachael" userId="7e576ada-d61f-417f-b2c3-7d6b43022a2a" providerId="ADAL" clId="{E417A191-14BD-4614-8E44-B381F67767DD}"/>
    <pc:docChg chg="undo custSel addSld modSld sldOrd">
      <pc:chgData name="Kostelecky, Rachael" userId="7e576ada-d61f-417f-b2c3-7d6b43022a2a" providerId="ADAL" clId="{E417A191-14BD-4614-8E44-B381F67767DD}" dt="2024-11-02T03:48:40.348" v="4759" actId="27636"/>
      <pc:docMkLst>
        <pc:docMk/>
      </pc:docMkLst>
      <pc:sldChg chg="addSp delSp modSp mod">
        <pc:chgData name="Kostelecky, Rachael" userId="7e576ada-d61f-417f-b2c3-7d6b43022a2a" providerId="ADAL" clId="{E417A191-14BD-4614-8E44-B381F67767DD}" dt="2024-11-02T03:41:07.874" v="4329" actId="29295"/>
        <pc:sldMkLst>
          <pc:docMk/>
          <pc:sldMk cId="3060177822" sldId="256"/>
        </pc:sldMkLst>
        <pc:picChg chg="add del">
          <ac:chgData name="Kostelecky, Rachael" userId="7e576ada-d61f-417f-b2c3-7d6b43022a2a" providerId="ADAL" clId="{E417A191-14BD-4614-8E44-B381F67767DD}" dt="2024-11-02T03:31:43.060" v="4221" actId="478"/>
          <ac:picMkLst>
            <pc:docMk/>
            <pc:sldMk cId="3060177822" sldId="256"/>
            <ac:picMk id="4" creationId="{72C145C2-0191-30E6-83C2-7510A66146E6}"/>
          </ac:picMkLst>
        </pc:picChg>
        <pc:picChg chg="del mod">
          <ac:chgData name="Kostelecky, Rachael" userId="7e576ada-d61f-417f-b2c3-7d6b43022a2a" providerId="ADAL" clId="{E417A191-14BD-4614-8E44-B381F67767DD}" dt="2024-11-02T03:34:30.681" v="4297" actId="478"/>
          <ac:picMkLst>
            <pc:docMk/>
            <pc:sldMk cId="3060177822" sldId="256"/>
            <ac:picMk id="6" creationId="{C9048639-ABD5-57B3-3A0C-DB9B1C652177}"/>
          </ac:picMkLst>
        </pc:picChg>
        <pc:picChg chg="add mod ord modCrop">
          <ac:chgData name="Kostelecky, Rachael" userId="7e576ada-d61f-417f-b2c3-7d6b43022a2a" providerId="ADAL" clId="{E417A191-14BD-4614-8E44-B381F67767DD}" dt="2024-11-02T03:38:48.157" v="4314" actId="14100"/>
          <ac:picMkLst>
            <pc:docMk/>
            <pc:sldMk cId="3060177822" sldId="256"/>
            <ac:picMk id="8" creationId="{292AE0C9-C4A6-3D50-39CC-41D968641104}"/>
          </ac:picMkLst>
        </pc:picChg>
        <pc:picChg chg="add mod">
          <ac:chgData name="Kostelecky, Rachael" userId="7e576ada-d61f-417f-b2c3-7d6b43022a2a" providerId="ADAL" clId="{E417A191-14BD-4614-8E44-B381F67767DD}" dt="2024-11-02T03:41:07.874" v="4329" actId="29295"/>
          <ac:picMkLst>
            <pc:docMk/>
            <pc:sldMk cId="3060177822" sldId="256"/>
            <ac:picMk id="10" creationId="{B122CB4E-3F7E-24DC-0601-63B71F809BFC}"/>
          </ac:picMkLst>
        </pc:picChg>
        <pc:picChg chg="add del mod">
          <ac:chgData name="Kostelecky, Rachael" userId="7e576ada-d61f-417f-b2c3-7d6b43022a2a" providerId="ADAL" clId="{E417A191-14BD-4614-8E44-B381F67767DD}" dt="2024-11-02T03:31:34.964" v="4217" actId="1076"/>
          <ac:picMkLst>
            <pc:docMk/>
            <pc:sldMk cId="3060177822" sldId="256"/>
            <ac:picMk id="7170" creationId="{78BA1FB0-46A4-4D1C-3391-6F7269987160}"/>
          </ac:picMkLst>
        </pc:picChg>
        <pc:picChg chg="add del">
          <ac:chgData name="Kostelecky, Rachael" userId="7e576ada-d61f-417f-b2c3-7d6b43022a2a" providerId="ADAL" clId="{E417A191-14BD-4614-8E44-B381F67767DD}" dt="2024-11-02T03:31:32.231" v="4215" actId="478"/>
          <ac:picMkLst>
            <pc:docMk/>
            <pc:sldMk cId="3060177822" sldId="256"/>
            <ac:picMk id="7172" creationId="{57DFA504-69B7-B58B-1FCF-BBEA95572AD6}"/>
          </ac:picMkLst>
        </pc:picChg>
        <pc:picChg chg="add del">
          <ac:chgData name="Kostelecky, Rachael" userId="7e576ada-d61f-417f-b2c3-7d6b43022a2a" providerId="ADAL" clId="{E417A191-14BD-4614-8E44-B381F67767DD}" dt="2024-11-02T03:31:43.060" v="4221" actId="478"/>
          <ac:picMkLst>
            <pc:docMk/>
            <pc:sldMk cId="3060177822" sldId="256"/>
            <ac:picMk id="7174" creationId="{49ED9A28-4EE2-031E-2F05-7ED464EC8EDD}"/>
          </ac:picMkLst>
        </pc:picChg>
        <pc:picChg chg="add del">
          <ac:chgData name="Kostelecky, Rachael" userId="7e576ada-d61f-417f-b2c3-7d6b43022a2a" providerId="ADAL" clId="{E417A191-14BD-4614-8E44-B381F67767DD}" dt="2024-11-02T03:32:17.102" v="4223" actId="478"/>
          <ac:picMkLst>
            <pc:docMk/>
            <pc:sldMk cId="3060177822" sldId="256"/>
            <ac:picMk id="7176" creationId="{25FAEC68-0777-0F41-BCC7-FBDB5997ED2F}"/>
          </ac:picMkLst>
        </pc:picChg>
        <pc:picChg chg="add del">
          <ac:chgData name="Kostelecky, Rachael" userId="7e576ada-d61f-417f-b2c3-7d6b43022a2a" providerId="ADAL" clId="{E417A191-14BD-4614-8E44-B381F67767DD}" dt="2024-11-02T03:37:23.468" v="4310" actId="478"/>
          <ac:picMkLst>
            <pc:docMk/>
            <pc:sldMk cId="3060177822" sldId="256"/>
            <ac:picMk id="7178" creationId="{B752C0BB-E976-0066-589D-D1A37B175C74}"/>
          </ac:picMkLst>
        </pc:picChg>
      </pc:sldChg>
      <pc:sldChg chg="addSp delSp modSp mod modNotesTx">
        <pc:chgData name="Kostelecky, Rachael" userId="7e576ada-d61f-417f-b2c3-7d6b43022a2a" providerId="ADAL" clId="{E417A191-14BD-4614-8E44-B381F67767DD}" dt="2024-11-02T03:40:37.598" v="4315" actId="21"/>
        <pc:sldMkLst>
          <pc:docMk/>
          <pc:sldMk cId="815826195" sldId="257"/>
        </pc:sldMkLst>
        <pc:picChg chg="add del mod ord">
          <ac:chgData name="Kostelecky, Rachael" userId="7e576ada-d61f-417f-b2c3-7d6b43022a2a" providerId="ADAL" clId="{E417A191-14BD-4614-8E44-B381F67767DD}" dt="2024-11-02T03:40:37.598" v="4315" actId="21"/>
          <ac:picMkLst>
            <pc:docMk/>
            <pc:sldMk cId="815826195" sldId="257"/>
            <ac:picMk id="13" creationId="{B122CB4E-3F7E-24DC-0601-63B71F809BFC}"/>
          </ac:picMkLst>
        </pc:picChg>
      </pc:sldChg>
      <pc:sldChg chg="modNotesTx">
        <pc:chgData name="Kostelecky, Rachael" userId="7e576ada-d61f-417f-b2c3-7d6b43022a2a" providerId="ADAL" clId="{E417A191-14BD-4614-8E44-B381F67767DD}" dt="2024-11-02T03:04:28.114" v="975" actId="20577"/>
        <pc:sldMkLst>
          <pc:docMk/>
          <pc:sldMk cId="1366072301" sldId="262"/>
        </pc:sldMkLst>
      </pc:sldChg>
      <pc:sldChg chg="modSp mod modNotesTx">
        <pc:chgData name="Kostelecky, Rachael" userId="7e576ada-d61f-417f-b2c3-7d6b43022a2a" providerId="ADAL" clId="{E417A191-14BD-4614-8E44-B381F67767DD}" dt="2024-11-02T03:20:43.033" v="3381" actId="14100"/>
        <pc:sldMkLst>
          <pc:docMk/>
          <pc:sldMk cId="1743700891" sldId="264"/>
        </pc:sldMkLst>
        <pc:spChg chg="mod">
          <ac:chgData name="Kostelecky, Rachael" userId="7e576ada-d61f-417f-b2c3-7d6b43022a2a" providerId="ADAL" clId="{E417A191-14BD-4614-8E44-B381F67767DD}" dt="2024-11-02T03:20:43.033" v="3381" actId="14100"/>
          <ac:spMkLst>
            <pc:docMk/>
            <pc:sldMk cId="1743700891" sldId="264"/>
            <ac:spMk id="3" creationId="{95C13E7B-91D6-BD05-1E46-080A45EC9D80}"/>
          </ac:spMkLst>
        </pc:spChg>
      </pc:sldChg>
      <pc:sldChg chg="modSp add mod modNotesTx">
        <pc:chgData name="Kostelecky, Rachael" userId="7e576ada-d61f-417f-b2c3-7d6b43022a2a" providerId="ADAL" clId="{E417A191-14BD-4614-8E44-B381F67767DD}" dt="2024-11-02T03:20:41.404" v="3380" actId="14100"/>
        <pc:sldMkLst>
          <pc:docMk/>
          <pc:sldMk cId="2620269698" sldId="265"/>
        </pc:sldMkLst>
        <pc:spChg chg="mod">
          <ac:chgData name="Kostelecky, Rachael" userId="7e576ada-d61f-417f-b2c3-7d6b43022a2a" providerId="ADAL" clId="{E417A191-14BD-4614-8E44-B381F67767DD}" dt="2024-11-02T03:20:41.404" v="3380" actId="14100"/>
          <ac:spMkLst>
            <pc:docMk/>
            <pc:sldMk cId="2620269698" sldId="265"/>
            <ac:spMk id="3" creationId="{17673AB0-93D7-C9DD-D1A2-047176387AC5}"/>
          </ac:spMkLst>
        </pc:spChg>
      </pc:sldChg>
      <pc:sldChg chg="modSp add mod ord modShow modNotesTx">
        <pc:chgData name="Kostelecky, Rachael" userId="7e576ada-d61f-417f-b2c3-7d6b43022a2a" providerId="ADAL" clId="{E417A191-14BD-4614-8E44-B381F67767DD}" dt="2024-11-02T03:23:33.711" v="3506" actId="729"/>
        <pc:sldMkLst>
          <pc:docMk/>
          <pc:sldMk cId="3206244020" sldId="266"/>
        </pc:sldMkLst>
        <pc:spChg chg="mod">
          <ac:chgData name="Kostelecky, Rachael" userId="7e576ada-d61f-417f-b2c3-7d6b43022a2a" providerId="ADAL" clId="{E417A191-14BD-4614-8E44-B381F67767DD}" dt="2024-11-02T03:22:06.096" v="3502" actId="20577"/>
          <ac:spMkLst>
            <pc:docMk/>
            <pc:sldMk cId="3206244020" sldId="266"/>
            <ac:spMk id="3" creationId="{19A90F5C-8EBC-29AA-9E03-E3774E41AD1B}"/>
          </ac:spMkLst>
        </pc:spChg>
      </pc:sldChg>
      <pc:sldChg chg="modSp add mod ord modNotesTx">
        <pc:chgData name="Kostelecky, Rachael" userId="7e576ada-d61f-417f-b2c3-7d6b43022a2a" providerId="ADAL" clId="{E417A191-14BD-4614-8E44-B381F67767DD}" dt="2024-11-02T03:41:43.748" v="4344" actId="20577"/>
        <pc:sldMkLst>
          <pc:docMk/>
          <pc:sldMk cId="1026978235" sldId="267"/>
        </pc:sldMkLst>
        <pc:spChg chg="mod">
          <ac:chgData name="Kostelecky, Rachael" userId="7e576ada-d61f-417f-b2c3-7d6b43022a2a" providerId="ADAL" clId="{E417A191-14BD-4614-8E44-B381F67767DD}" dt="2024-11-02T03:29:20.726" v="4206" actId="20577"/>
          <ac:spMkLst>
            <pc:docMk/>
            <pc:sldMk cId="1026978235" sldId="267"/>
            <ac:spMk id="3" creationId="{88A9D5CB-F658-7210-923D-91533D862BE3}"/>
          </ac:spMkLst>
        </pc:spChg>
      </pc:sldChg>
      <pc:sldChg chg="addSp delSp modSp add mod ord">
        <pc:chgData name="Kostelecky, Rachael" userId="7e576ada-d61f-417f-b2c3-7d6b43022a2a" providerId="ADAL" clId="{E417A191-14BD-4614-8E44-B381F67767DD}" dt="2024-11-02T03:47:44.480" v="4740" actId="207"/>
        <pc:sldMkLst>
          <pc:docMk/>
          <pc:sldMk cId="2509530096" sldId="268"/>
        </pc:sldMkLst>
        <pc:spChg chg="mod">
          <ac:chgData name="Kostelecky, Rachael" userId="7e576ada-d61f-417f-b2c3-7d6b43022a2a" providerId="ADAL" clId="{E417A191-14BD-4614-8E44-B381F67767DD}" dt="2024-11-02T03:41:55.631" v="4359" actId="20577"/>
          <ac:spMkLst>
            <pc:docMk/>
            <pc:sldMk cId="2509530096" sldId="268"/>
            <ac:spMk id="2" creationId="{C8296F04-1446-DE0E-2342-2F5C4D11F3AB}"/>
          </ac:spMkLst>
        </pc:spChg>
        <pc:spChg chg="add del mod">
          <ac:chgData name="Kostelecky, Rachael" userId="7e576ada-d61f-417f-b2c3-7d6b43022a2a" providerId="ADAL" clId="{E417A191-14BD-4614-8E44-B381F67767DD}" dt="2024-11-02T03:46:23.777" v="4680" actId="1035"/>
          <ac:spMkLst>
            <pc:docMk/>
            <pc:sldMk cId="2509530096" sldId="268"/>
            <ac:spMk id="3" creationId="{335C79E5-425E-78D6-B542-4726543DBDB9}"/>
          </ac:spMkLst>
        </pc:spChg>
        <pc:spChg chg="add mod">
          <ac:chgData name="Kostelecky, Rachael" userId="7e576ada-d61f-417f-b2c3-7d6b43022a2a" providerId="ADAL" clId="{E417A191-14BD-4614-8E44-B381F67767DD}" dt="2024-11-02T03:46:23.777" v="4680" actId="1035"/>
          <ac:spMkLst>
            <pc:docMk/>
            <pc:sldMk cId="2509530096" sldId="268"/>
            <ac:spMk id="4" creationId="{9323A5DD-41C7-6976-C0C1-2B733BC96D81}"/>
          </ac:spMkLst>
        </pc:spChg>
        <pc:spChg chg="add mod">
          <ac:chgData name="Kostelecky, Rachael" userId="7e576ada-d61f-417f-b2c3-7d6b43022a2a" providerId="ADAL" clId="{E417A191-14BD-4614-8E44-B381F67767DD}" dt="2024-11-02T03:46:23.777" v="4680" actId="1035"/>
          <ac:spMkLst>
            <pc:docMk/>
            <pc:sldMk cId="2509530096" sldId="268"/>
            <ac:spMk id="5" creationId="{16DA6922-0EB0-1933-FE2E-55A39FC8FDF1}"/>
          </ac:spMkLst>
        </pc:spChg>
        <pc:spChg chg="add mod">
          <ac:chgData name="Kostelecky, Rachael" userId="7e576ada-d61f-417f-b2c3-7d6b43022a2a" providerId="ADAL" clId="{E417A191-14BD-4614-8E44-B381F67767DD}" dt="2024-11-02T03:47:44.480" v="4740" actId="207"/>
          <ac:spMkLst>
            <pc:docMk/>
            <pc:sldMk cId="2509530096" sldId="268"/>
            <ac:spMk id="8" creationId="{622CD2DD-83E1-3120-152D-20AF2E633DC7}"/>
          </ac:spMkLst>
        </pc:spChg>
        <pc:picChg chg="add mod">
          <ac:chgData name="Kostelecky, Rachael" userId="7e576ada-d61f-417f-b2c3-7d6b43022a2a" providerId="ADAL" clId="{E417A191-14BD-4614-8E44-B381F67767DD}" dt="2024-11-02T03:46:58.721" v="4687" actId="1076"/>
          <ac:picMkLst>
            <pc:docMk/>
            <pc:sldMk cId="2509530096" sldId="268"/>
            <ac:picMk id="7" creationId="{A4D8D153-82F4-FF62-2B73-87A3E622211B}"/>
          </ac:picMkLst>
        </pc:picChg>
        <pc:picChg chg="add mod">
          <ac:chgData name="Kostelecky, Rachael" userId="7e576ada-d61f-417f-b2c3-7d6b43022a2a" providerId="ADAL" clId="{E417A191-14BD-4614-8E44-B381F67767DD}" dt="2024-11-02T03:42:34.886" v="4365"/>
          <ac:picMkLst>
            <pc:docMk/>
            <pc:sldMk cId="2509530096" sldId="268"/>
            <ac:picMk id="13314" creationId="{645B2248-9D73-0A93-65A7-548B2FC42341}"/>
          </ac:picMkLst>
        </pc:picChg>
        <pc:picChg chg="add mod">
          <ac:chgData name="Kostelecky, Rachael" userId="7e576ada-d61f-417f-b2c3-7d6b43022a2a" providerId="ADAL" clId="{E417A191-14BD-4614-8E44-B381F67767DD}" dt="2024-11-02T03:46:23.777" v="4680" actId="1035"/>
          <ac:picMkLst>
            <pc:docMk/>
            <pc:sldMk cId="2509530096" sldId="268"/>
            <ac:picMk id="13316" creationId="{E255438F-AE1C-4602-11A0-00600A47197C}"/>
          </ac:picMkLst>
        </pc:picChg>
        <pc:picChg chg="add mod">
          <ac:chgData name="Kostelecky, Rachael" userId="7e576ada-d61f-417f-b2c3-7d6b43022a2a" providerId="ADAL" clId="{E417A191-14BD-4614-8E44-B381F67767DD}" dt="2024-11-02T03:46:23.777" v="4680" actId="1035"/>
          <ac:picMkLst>
            <pc:docMk/>
            <pc:sldMk cId="2509530096" sldId="268"/>
            <ac:picMk id="13318" creationId="{07FC605B-8307-DF7B-5923-8E19A66CAC68}"/>
          </ac:picMkLst>
        </pc:picChg>
        <pc:picChg chg="add mod">
          <ac:chgData name="Kostelecky, Rachael" userId="7e576ada-d61f-417f-b2c3-7d6b43022a2a" providerId="ADAL" clId="{E417A191-14BD-4614-8E44-B381F67767DD}" dt="2024-11-02T03:46:23.777" v="4680" actId="1035"/>
          <ac:picMkLst>
            <pc:docMk/>
            <pc:sldMk cId="2509530096" sldId="268"/>
            <ac:picMk id="13320" creationId="{65DA0FF7-A310-62DD-8A3F-19191BA166E4}"/>
          </ac:picMkLst>
        </pc:picChg>
      </pc:sldChg>
      <pc:sldChg chg="modSp add mod ord">
        <pc:chgData name="Kostelecky, Rachael" userId="7e576ada-d61f-417f-b2c3-7d6b43022a2a" providerId="ADAL" clId="{E417A191-14BD-4614-8E44-B381F67767DD}" dt="2024-11-02T03:48:40.348" v="4759" actId="27636"/>
        <pc:sldMkLst>
          <pc:docMk/>
          <pc:sldMk cId="2596915749" sldId="269"/>
        </pc:sldMkLst>
        <pc:spChg chg="mod">
          <ac:chgData name="Kostelecky, Rachael" userId="7e576ada-d61f-417f-b2c3-7d6b43022a2a" providerId="ADAL" clId="{E417A191-14BD-4614-8E44-B381F67767DD}" dt="2024-11-02T03:48:34.438" v="4757" actId="20577"/>
          <ac:spMkLst>
            <pc:docMk/>
            <pc:sldMk cId="2596915749" sldId="269"/>
            <ac:spMk id="2" creationId="{3B7A8088-B34D-D005-EA7B-D3D68F44B0CB}"/>
          </ac:spMkLst>
        </pc:spChg>
        <pc:spChg chg="mod">
          <ac:chgData name="Kostelecky, Rachael" userId="7e576ada-d61f-417f-b2c3-7d6b43022a2a" providerId="ADAL" clId="{E417A191-14BD-4614-8E44-B381F67767DD}" dt="2024-11-02T03:48:40.348" v="4759" actId="27636"/>
          <ac:spMkLst>
            <pc:docMk/>
            <pc:sldMk cId="2596915749" sldId="269"/>
            <ac:spMk id="3" creationId="{C04016AC-B41A-D626-02EA-04BA9D637C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62DCA-4416-40D9-80B0-5C6E1F67EE2D}"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7FF69-9AE6-4A69-8781-FA5ED823DD04}" type="slidenum">
              <a:rPr lang="en-US" smtClean="0"/>
              <a:t>‹#›</a:t>
            </a:fld>
            <a:endParaRPr lang="en-US"/>
          </a:p>
        </p:txBody>
      </p:sp>
    </p:spTree>
    <p:extLst>
      <p:ext uri="{BB962C8B-B14F-4D97-AF65-F5344CB8AC3E}">
        <p14:creationId xmlns:p14="http://schemas.microsoft.com/office/powerpoint/2010/main" val="255446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7FF69-9AE6-4A69-8781-FA5ED823DD04}" type="slidenum">
              <a:rPr lang="en-US" smtClean="0"/>
              <a:t>1</a:t>
            </a:fld>
            <a:endParaRPr lang="en-US"/>
          </a:p>
        </p:txBody>
      </p:sp>
    </p:spTree>
    <p:extLst>
      <p:ext uri="{BB962C8B-B14F-4D97-AF65-F5344CB8AC3E}">
        <p14:creationId xmlns:p14="http://schemas.microsoft.com/office/powerpoint/2010/main" val="2072422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5A02-106A-019A-A1A4-546A92119B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AD871-CB22-8843-2607-731D754E6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E73F6-742B-77D7-B1DA-DFDAC9CB65D2}"/>
              </a:ext>
            </a:extLst>
          </p:cNvPr>
          <p:cNvSpPr>
            <a:spLocks noGrp="1"/>
          </p:cNvSpPr>
          <p:nvPr>
            <p:ph type="body" idx="1"/>
          </p:nvPr>
        </p:nvSpPr>
        <p:spPr/>
        <p:txBody>
          <a:bodyPr/>
          <a:lstStyle/>
          <a:p>
            <a:pPr marL="0" indent="0">
              <a:buNone/>
            </a:pPr>
            <a:r>
              <a:rPr lang="en-US" dirty="0"/>
              <a:t>Flaws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F67FF237-021E-A374-0089-DEADE8C37B44}"/>
              </a:ext>
            </a:extLst>
          </p:cNvPr>
          <p:cNvSpPr>
            <a:spLocks noGrp="1"/>
          </p:cNvSpPr>
          <p:nvPr>
            <p:ph type="sldNum" sz="quarter" idx="5"/>
          </p:nvPr>
        </p:nvSpPr>
        <p:spPr/>
        <p:txBody>
          <a:bodyPr/>
          <a:lstStyle/>
          <a:p>
            <a:fld id="{7D47FF69-9AE6-4A69-8781-FA5ED823DD04}" type="slidenum">
              <a:rPr lang="en-US" smtClean="0"/>
              <a:t>10</a:t>
            </a:fld>
            <a:endParaRPr lang="en-US"/>
          </a:p>
        </p:txBody>
      </p:sp>
    </p:spTree>
    <p:extLst>
      <p:ext uri="{BB962C8B-B14F-4D97-AF65-F5344CB8AC3E}">
        <p14:creationId xmlns:p14="http://schemas.microsoft.com/office/powerpoint/2010/main" val="370968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4DD36-C0EB-AC00-E0F8-0A374E1E7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6ACF4-51EE-FD84-C330-90AC06646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E0934-FCA1-D480-C5E5-2B0F8B5F26B0}"/>
              </a:ext>
            </a:extLst>
          </p:cNvPr>
          <p:cNvSpPr>
            <a:spLocks noGrp="1"/>
          </p:cNvSpPr>
          <p:nvPr>
            <p:ph type="body" idx="1"/>
          </p:nvPr>
        </p:nvSpPr>
        <p:spPr/>
        <p:txBody>
          <a:bodyPr/>
          <a:lstStyle/>
          <a:p>
            <a:pPr marL="0" indent="0">
              <a:buNone/>
            </a:pPr>
            <a:r>
              <a:rPr lang="en-US" dirty="0"/>
              <a:t>Corrected</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A309A399-6044-3673-49C3-DC89DCA0EA71}"/>
              </a:ext>
            </a:extLst>
          </p:cNvPr>
          <p:cNvSpPr>
            <a:spLocks noGrp="1"/>
          </p:cNvSpPr>
          <p:nvPr>
            <p:ph type="sldNum" sz="quarter" idx="5"/>
          </p:nvPr>
        </p:nvSpPr>
        <p:spPr/>
        <p:txBody>
          <a:bodyPr/>
          <a:lstStyle/>
          <a:p>
            <a:fld id="{7D47FF69-9AE6-4A69-8781-FA5ED823DD04}" type="slidenum">
              <a:rPr lang="en-US" smtClean="0"/>
              <a:t>11</a:t>
            </a:fld>
            <a:endParaRPr lang="en-US"/>
          </a:p>
        </p:txBody>
      </p:sp>
    </p:spTree>
    <p:extLst>
      <p:ext uri="{BB962C8B-B14F-4D97-AF65-F5344CB8AC3E}">
        <p14:creationId xmlns:p14="http://schemas.microsoft.com/office/powerpoint/2010/main" val="136253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2BD81-570C-1F46-1D9D-8794A2FF3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4E03C0-C256-D5D5-C086-CF2AD8EC7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2CF38-C86F-DAF3-B94F-45FEB85372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Corrected</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AC24EA85-15FE-F966-9C3F-352FA671B096}"/>
              </a:ext>
            </a:extLst>
          </p:cNvPr>
          <p:cNvSpPr>
            <a:spLocks noGrp="1"/>
          </p:cNvSpPr>
          <p:nvPr>
            <p:ph type="sldNum" sz="quarter" idx="5"/>
          </p:nvPr>
        </p:nvSpPr>
        <p:spPr/>
        <p:txBody>
          <a:bodyPr/>
          <a:lstStyle/>
          <a:p>
            <a:fld id="{7D47FF69-9AE6-4A69-8781-FA5ED823DD04}" type="slidenum">
              <a:rPr lang="en-US" smtClean="0"/>
              <a:t>12</a:t>
            </a:fld>
            <a:endParaRPr lang="en-US"/>
          </a:p>
        </p:txBody>
      </p:sp>
    </p:spTree>
    <p:extLst>
      <p:ext uri="{BB962C8B-B14F-4D97-AF65-F5344CB8AC3E}">
        <p14:creationId xmlns:p14="http://schemas.microsoft.com/office/powerpoint/2010/main" val="2802708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68565-9FDE-C7FD-0407-E166F1BBE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A742A-E351-2AB7-B238-1A3328F17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E6087-1303-93A0-9F43-6A61E0E7C420}"/>
              </a:ext>
            </a:extLst>
          </p:cNvPr>
          <p:cNvSpPr>
            <a:spLocks noGrp="1"/>
          </p:cNvSpPr>
          <p:nvPr>
            <p:ph type="body" idx="1"/>
          </p:nvPr>
        </p:nvSpPr>
        <p:spPr/>
        <p:txBody>
          <a:bodyPr/>
          <a:lstStyle/>
          <a:p>
            <a:pPr marL="0" indent="0">
              <a:buNone/>
            </a:pPr>
            <a:r>
              <a:rPr lang="en-US" dirty="0"/>
              <a:t>Jargon</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2F2B988-2BA2-8F83-EF92-6BF443AE2B03}"/>
              </a:ext>
            </a:extLst>
          </p:cNvPr>
          <p:cNvSpPr>
            <a:spLocks noGrp="1"/>
          </p:cNvSpPr>
          <p:nvPr>
            <p:ph type="sldNum" sz="quarter" idx="5"/>
          </p:nvPr>
        </p:nvSpPr>
        <p:spPr/>
        <p:txBody>
          <a:bodyPr/>
          <a:lstStyle/>
          <a:p>
            <a:fld id="{7D47FF69-9AE6-4A69-8781-FA5ED823DD04}" type="slidenum">
              <a:rPr lang="en-US" smtClean="0"/>
              <a:t>13</a:t>
            </a:fld>
            <a:endParaRPr lang="en-US"/>
          </a:p>
        </p:txBody>
      </p:sp>
    </p:spTree>
    <p:extLst>
      <p:ext uri="{BB962C8B-B14F-4D97-AF65-F5344CB8AC3E}">
        <p14:creationId xmlns:p14="http://schemas.microsoft.com/office/powerpoint/2010/main" val="670184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9810-F1F9-C59F-44E8-C72B2FA54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387E7-58E9-4782-090F-FFE37B97D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1D98C1-8397-9C13-C9F8-EF96C7BC96C5}"/>
              </a:ext>
            </a:extLst>
          </p:cNvPr>
          <p:cNvSpPr>
            <a:spLocks noGrp="1"/>
          </p:cNvSpPr>
          <p:nvPr>
            <p:ph type="body" idx="1"/>
          </p:nvPr>
        </p:nvSpPr>
        <p:spPr/>
        <p:txBody>
          <a:bodyPr/>
          <a:lstStyle/>
          <a:p>
            <a:pPr marL="0" indent="0">
              <a:buNone/>
            </a:pPr>
            <a:r>
              <a:rPr lang="en-US" dirty="0"/>
              <a:t>Jargon</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9C494336-167F-BA9D-E2D7-D0D6DB0DE5B2}"/>
              </a:ext>
            </a:extLst>
          </p:cNvPr>
          <p:cNvSpPr>
            <a:spLocks noGrp="1"/>
          </p:cNvSpPr>
          <p:nvPr>
            <p:ph type="sldNum" sz="quarter" idx="5"/>
          </p:nvPr>
        </p:nvSpPr>
        <p:spPr/>
        <p:txBody>
          <a:bodyPr/>
          <a:lstStyle/>
          <a:p>
            <a:fld id="{7D47FF69-9AE6-4A69-8781-FA5ED823DD04}" type="slidenum">
              <a:rPr lang="en-US" smtClean="0"/>
              <a:t>14</a:t>
            </a:fld>
            <a:endParaRPr lang="en-US"/>
          </a:p>
        </p:txBody>
      </p:sp>
    </p:spTree>
    <p:extLst>
      <p:ext uri="{BB962C8B-B14F-4D97-AF65-F5344CB8AC3E}">
        <p14:creationId xmlns:p14="http://schemas.microsoft.com/office/powerpoint/2010/main" val="189802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D47FF69-9AE6-4A69-8781-FA5ED823DD04}" type="slidenum">
              <a:rPr lang="en-US" smtClean="0"/>
              <a:t>2</a:t>
            </a:fld>
            <a:endParaRPr lang="en-US"/>
          </a:p>
        </p:txBody>
      </p:sp>
    </p:spTree>
    <p:extLst>
      <p:ext uri="{BB962C8B-B14F-4D97-AF65-F5344CB8AC3E}">
        <p14:creationId xmlns:p14="http://schemas.microsoft.com/office/powerpoint/2010/main" val="914764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A4F0B-85F9-5A38-E035-84A0B423A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29FE6-13C8-CE67-764B-A97311D893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2F798C-BAE8-571E-F42A-AF97060E7C1F}"/>
              </a:ext>
            </a:extLst>
          </p:cNvPr>
          <p:cNvSpPr>
            <a:spLocks noGrp="1"/>
          </p:cNvSpPr>
          <p:nvPr>
            <p:ph type="body" idx="1"/>
          </p:nvPr>
        </p:nvSpPr>
        <p:spPr/>
        <p:txBody>
          <a:bodyPr/>
          <a:lstStyle/>
          <a:p>
            <a:pPr marL="0" indent="0">
              <a:buNone/>
            </a:pPr>
            <a:r>
              <a:rPr lang="en-US" dirty="0"/>
              <a:t>1. Are you talking to adults? High school students? Children? Tailor your conversation based on what they might already know.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B9EBF23A-1D54-4DD8-2C2C-9B7CA3AFADE9}"/>
              </a:ext>
            </a:extLst>
          </p:cNvPr>
          <p:cNvSpPr>
            <a:spLocks noGrp="1"/>
          </p:cNvSpPr>
          <p:nvPr>
            <p:ph type="sldNum" sz="quarter" idx="5"/>
          </p:nvPr>
        </p:nvSpPr>
        <p:spPr/>
        <p:txBody>
          <a:bodyPr/>
          <a:lstStyle/>
          <a:p>
            <a:fld id="{7D47FF69-9AE6-4A69-8781-FA5ED823DD04}" type="slidenum">
              <a:rPr lang="en-US" smtClean="0"/>
              <a:t>3</a:t>
            </a:fld>
            <a:endParaRPr lang="en-US"/>
          </a:p>
        </p:txBody>
      </p:sp>
    </p:spTree>
    <p:extLst>
      <p:ext uri="{BB962C8B-B14F-4D97-AF65-F5344CB8AC3E}">
        <p14:creationId xmlns:p14="http://schemas.microsoft.com/office/powerpoint/2010/main" val="3902633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10A33-3C51-BF16-27AF-D7261F61D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27EB1-5830-8AD5-2C52-23669D182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1C837-BBDA-D7C4-37C6-F1EE3B6BF3BE}"/>
              </a:ext>
            </a:extLst>
          </p:cNvPr>
          <p:cNvSpPr>
            <a:spLocks noGrp="1"/>
          </p:cNvSpPr>
          <p:nvPr>
            <p:ph type="body" idx="1"/>
          </p:nvPr>
        </p:nvSpPr>
        <p:spPr/>
        <p:txBody>
          <a:bodyPr/>
          <a:lstStyle/>
          <a:p>
            <a:pPr marL="0" indent="0">
              <a:buNone/>
            </a:pPr>
            <a:r>
              <a:rPr lang="en-US" dirty="0"/>
              <a:t>2. Try to use analogies and metaphors.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EFA4F3D1-5589-C065-9125-F90B845702F6}"/>
              </a:ext>
            </a:extLst>
          </p:cNvPr>
          <p:cNvSpPr>
            <a:spLocks noGrp="1"/>
          </p:cNvSpPr>
          <p:nvPr>
            <p:ph type="sldNum" sz="quarter" idx="5"/>
          </p:nvPr>
        </p:nvSpPr>
        <p:spPr/>
        <p:txBody>
          <a:bodyPr/>
          <a:lstStyle/>
          <a:p>
            <a:fld id="{7D47FF69-9AE6-4A69-8781-FA5ED823DD04}" type="slidenum">
              <a:rPr lang="en-US" smtClean="0"/>
              <a:t>4</a:t>
            </a:fld>
            <a:endParaRPr lang="en-US"/>
          </a:p>
        </p:txBody>
      </p:sp>
    </p:spTree>
    <p:extLst>
      <p:ext uri="{BB962C8B-B14F-4D97-AF65-F5344CB8AC3E}">
        <p14:creationId xmlns:p14="http://schemas.microsoft.com/office/powerpoint/2010/main" val="1263095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8F2F-32AC-4D0B-2EE3-7F57584EF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BC5CE-82FB-74F0-FF8E-12485A6DB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61F2E-3ACD-E6DF-7930-5CFCE0283772}"/>
              </a:ext>
            </a:extLst>
          </p:cNvPr>
          <p:cNvSpPr>
            <a:spLocks noGrp="1"/>
          </p:cNvSpPr>
          <p:nvPr>
            <p:ph type="body" idx="1"/>
          </p:nvPr>
        </p:nvSpPr>
        <p:spPr/>
        <p:txBody>
          <a:bodyPr/>
          <a:lstStyle/>
          <a:p>
            <a:pPr marL="0" indent="0">
              <a:buNone/>
            </a:pPr>
            <a:r>
              <a:rPr lang="en-US" dirty="0"/>
              <a:t>3. If your research was successful, what is the potential big picture impact? Explain this in a way that is simple, and that your audience can relate to or understand.</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919580DE-7B5D-9472-07F2-A22205FD1D95}"/>
              </a:ext>
            </a:extLst>
          </p:cNvPr>
          <p:cNvSpPr>
            <a:spLocks noGrp="1"/>
          </p:cNvSpPr>
          <p:nvPr>
            <p:ph type="sldNum" sz="quarter" idx="5"/>
          </p:nvPr>
        </p:nvSpPr>
        <p:spPr/>
        <p:txBody>
          <a:bodyPr/>
          <a:lstStyle/>
          <a:p>
            <a:fld id="{7D47FF69-9AE6-4A69-8781-FA5ED823DD04}" type="slidenum">
              <a:rPr lang="en-US" smtClean="0"/>
              <a:t>5</a:t>
            </a:fld>
            <a:endParaRPr lang="en-US"/>
          </a:p>
        </p:txBody>
      </p:sp>
    </p:spTree>
    <p:extLst>
      <p:ext uri="{BB962C8B-B14F-4D97-AF65-F5344CB8AC3E}">
        <p14:creationId xmlns:p14="http://schemas.microsoft.com/office/powerpoint/2010/main" val="311423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11BE3-74D4-1FAA-1EEC-F19AF5F522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1119C-1EF6-BA5F-322B-D5220C00C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BE8EB-B6F5-1445-7426-4C2C1AAF3F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Allow people to ask you questions. This is a gauge to see if they actually understand what you are explaining, or it can be used as a way to pivot and try to explain where the misunderstanding is coming from</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B65BC0FD-9CF1-987F-0546-F09D4C7E34B0}"/>
              </a:ext>
            </a:extLst>
          </p:cNvPr>
          <p:cNvSpPr>
            <a:spLocks noGrp="1"/>
          </p:cNvSpPr>
          <p:nvPr>
            <p:ph type="sldNum" sz="quarter" idx="5"/>
          </p:nvPr>
        </p:nvSpPr>
        <p:spPr/>
        <p:txBody>
          <a:bodyPr/>
          <a:lstStyle/>
          <a:p>
            <a:fld id="{7D47FF69-9AE6-4A69-8781-FA5ED823DD04}" type="slidenum">
              <a:rPr lang="en-US" smtClean="0"/>
              <a:t>6</a:t>
            </a:fld>
            <a:endParaRPr lang="en-US"/>
          </a:p>
        </p:txBody>
      </p:sp>
    </p:spTree>
    <p:extLst>
      <p:ext uri="{BB962C8B-B14F-4D97-AF65-F5344CB8AC3E}">
        <p14:creationId xmlns:p14="http://schemas.microsoft.com/office/powerpoint/2010/main" val="244928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2425-95B7-B9D3-C35C-28E9A2A33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14ED9-6142-55CC-5B45-8EB6D70274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589CC-B8F9-67E9-8C41-E76DB274E2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Focus on the big picture. It is difficult to explain what you do in great detail without jargon, start with a 10,000 foot view. What are the most important aspects or highlights? Keep it brief and fun.</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EDA0C4D7-B37C-CFBC-0226-340E241205F9}"/>
              </a:ext>
            </a:extLst>
          </p:cNvPr>
          <p:cNvSpPr>
            <a:spLocks noGrp="1"/>
          </p:cNvSpPr>
          <p:nvPr>
            <p:ph type="sldNum" sz="quarter" idx="5"/>
          </p:nvPr>
        </p:nvSpPr>
        <p:spPr/>
        <p:txBody>
          <a:bodyPr/>
          <a:lstStyle/>
          <a:p>
            <a:fld id="{7D47FF69-9AE6-4A69-8781-FA5ED823DD04}" type="slidenum">
              <a:rPr lang="en-US" smtClean="0"/>
              <a:t>7</a:t>
            </a:fld>
            <a:endParaRPr lang="en-US"/>
          </a:p>
        </p:txBody>
      </p:sp>
    </p:spTree>
    <p:extLst>
      <p:ext uri="{BB962C8B-B14F-4D97-AF65-F5344CB8AC3E}">
        <p14:creationId xmlns:p14="http://schemas.microsoft.com/office/powerpoint/2010/main" val="336806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D4FE0-D825-9C86-0A0E-FE3585394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06053-19C7-DD24-FDF1-849FC504A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99F78-3D28-1752-BA6A-99DCFB1B8F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If they seem to really be interested, dive a little deeper. It is like digging a hole.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4768B8A3-0953-C8EE-52E7-F8D5F3A08B29}"/>
              </a:ext>
            </a:extLst>
          </p:cNvPr>
          <p:cNvSpPr>
            <a:spLocks noGrp="1"/>
          </p:cNvSpPr>
          <p:nvPr>
            <p:ph type="sldNum" sz="quarter" idx="5"/>
          </p:nvPr>
        </p:nvSpPr>
        <p:spPr/>
        <p:txBody>
          <a:bodyPr/>
          <a:lstStyle/>
          <a:p>
            <a:fld id="{7D47FF69-9AE6-4A69-8781-FA5ED823DD04}" type="slidenum">
              <a:rPr lang="en-US" smtClean="0"/>
              <a:t>8</a:t>
            </a:fld>
            <a:endParaRPr lang="en-US"/>
          </a:p>
        </p:txBody>
      </p:sp>
    </p:spTree>
    <p:extLst>
      <p:ext uri="{BB962C8B-B14F-4D97-AF65-F5344CB8AC3E}">
        <p14:creationId xmlns:p14="http://schemas.microsoft.com/office/powerpoint/2010/main" val="1634814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E9E16-2442-5679-44C9-39945AB40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7C1F3-AA2E-F3E7-0363-9778274982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BC2CF-A329-A168-244C-89BAF6ADAAC9}"/>
              </a:ext>
            </a:extLst>
          </p:cNvPr>
          <p:cNvSpPr>
            <a:spLocks noGrp="1"/>
          </p:cNvSpPr>
          <p:nvPr>
            <p:ph type="body" idx="1"/>
          </p:nvPr>
        </p:nvSpPr>
        <p:spPr/>
        <p:txBody>
          <a:bodyPr/>
          <a:lstStyle/>
          <a:p>
            <a:pPr marL="0" indent="0">
              <a:buNone/>
            </a:pPr>
            <a:r>
              <a:rPr lang="en-US" dirty="0"/>
              <a:t>Jargon</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2E319EA6-E003-D0AF-E8F0-CE41DC27680B}"/>
              </a:ext>
            </a:extLst>
          </p:cNvPr>
          <p:cNvSpPr>
            <a:spLocks noGrp="1"/>
          </p:cNvSpPr>
          <p:nvPr>
            <p:ph type="sldNum" sz="quarter" idx="5"/>
          </p:nvPr>
        </p:nvSpPr>
        <p:spPr/>
        <p:txBody>
          <a:bodyPr/>
          <a:lstStyle/>
          <a:p>
            <a:fld id="{7D47FF69-9AE6-4A69-8781-FA5ED823DD04}" type="slidenum">
              <a:rPr lang="en-US" smtClean="0"/>
              <a:t>9</a:t>
            </a:fld>
            <a:endParaRPr lang="en-US"/>
          </a:p>
        </p:txBody>
      </p:sp>
    </p:spTree>
    <p:extLst>
      <p:ext uri="{BB962C8B-B14F-4D97-AF65-F5344CB8AC3E}">
        <p14:creationId xmlns:p14="http://schemas.microsoft.com/office/powerpoint/2010/main" val="1531763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380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55921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6747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7003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3416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68869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17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90607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26163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6628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11/1/2024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2377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11/1/2024</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390582374"/>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ood on a table">
            <a:extLst>
              <a:ext uri="{FF2B5EF4-FFF2-40B4-BE49-F238E27FC236}">
                <a16:creationId xmlns:a16="http://schemas.microsoft.com/office/drawing/2014/main" id="{72C145C2-0191-30E6-83C2-7510A66146E6}"/>
              </a:ext>
            </a:extLst>
          </p:cNvPr>
          <p:cNvPicPr>
            <a:picLocks noChangeAspect="1"/>
          </p:cNvPicPr>
          <p:nvPr/>
        </p:nvPicPr>
        <p:blipFill>
          <a:blip r:embed="rId3">
            <a:alphaModFix/>
          </a:blip>
          <a:srcRect t="8441" b="7309"/>
          <a:stretch/>
        </p:blipFill>
        <p:spPr>
          <a:xfrm>
            <a:off x="20" y="1571"/>
            <a:ext cx="12191980" cy="6856429"/>
          </a:xfrm>
          <a:prstGeom prst="rect">
            <a:avLst/>
          </a:prstGeom>
        </p:spPr>
      </p:pic>
      <p:pic>
        <p:nvPicPr>
          <p:cNvPr id="8" name="Picture 7" descr="A christmas tree branch with ornaments and red ribbon&#10;&#10;Description automatically generated">
            <a:extLst>
              <a:ext uri="{FF2B5EF4-FFF2-40B4-BE49-F238E27FC236}">
                <a16:creationId xmlns:a16="http://schemas.microsoft.com/office/drawing/2014/main" id="{292AE0C9-C4A6-3D50-39CC-41D968641104}"/>
              </a:ext>
            </a:extLst>
          </p:cNvPr>
          <p:cNvPicPr>
            <a:picLocks noChangeAspect="1"/>
          </p:cNvPicPr>
          <p:nvPr/>
        </p:nvPicPr>
        <p:blipFill>
          <a:blip r:embed="rId4">
            <a:extLst>
              <a:ext uri="{28A0092B-C50C-407E-A947-70E740481C1C}">
                <a14:useLocalDpi xmlns:a14="http://schemas.microsoft.com/office/drawing/2010/main" val="0"/>
              </a:ext>
            </a:extLst>
          </a:blip>
          <a:srcRect r="20861" b="31956"/>
          <a:stretch/>
        </p:blipFill>
        <p:spPr>
          <a:xfrm>
            <a:off x="9911" y="0"/>
            <a:ext cx="6086089" cy="3488551"/>
          </a:xfrm>
          <a:prstGeom prst="rect">
            <a:avLst/>
          </a:prstGeom>
        </p:spPr>
      </p:pic>
      <p:sp useBgFill="1">
        <p:nvSpPr>
          <p:cNvPr id="11" name="Oval 10">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B5BAD-583F-5C67-F1F1-4CF832C1C393}"/>
              </a:ext>
            </a:extLst>
          </p:cNvPr>
          <p:cNvSpPr>
            <a:spLocks noGrp="1"/>
          </p:cNvSpPr>
          <p:nvPr>
            <p:ph type="ctrTitle"/>
          </p:nvPr>
        </p:nvSpPr>
        <p:spPr>
          <a:xfrm>
            <a:off x="1142587" y="2206894"/>
            <a:ext cx="3810825" cy="1425728"/>
          </a:xfrm>
        </p:spPr>
        <p:txBody>
          <a:bodyPr anchor="b">
            <a:noAutofit/>
          </a:bodyPr>
          <a:lstStyle/>
          <a:p>
            <a:pPr algn="ctr">
              <a:lnSpc>
                <a:spcPct val="110000"/>
              </a:lnSpc>
            </a:pPr>
            <a:r>
              <a:rPr lang="en-US" dirty="0"/>
              <a:t>Communicating your science at holiday Dinners</a:t>
            </a:r>
          </a:p>
        </p:txBody>
      </p:sp>
      <p:sp>
        <p:nvSpPr>
          <p:cNvPr id="3" name="Subtitle 2">
            <a:extLst>
              <a:ext uri="{FF2B5EF4-FFF2-40B4-BE49-F238E27FC236}">
                <a16:creationId xmlns:a16="http://schemas.microsoft.com/office/drawing/2014/main" id="{5F1AF245-D951-14EC-273F-7B74248D09E4}"/>
              </a:ext>
            </a:extLst>
          </p:cNvPr>
          <p:cNvSpPr>
            <a:spLocks noGrp="1"/>
          </p:cNvSpPr>
          <p:nvPr>
            <p:ph type="subTitle" idx="1"/>
          </p:nvPr>
        </p:nvSpPr>
        <p:spPr>
          <a:xfrm>
            <a:off x="1524000" y="4249360"/>
            <a:ext cx="3048000" cy="877585"/>
          </a:xfrm>
        </p:spPr>
        <p:txBody>
          <a:bodyPr>
            <a:normAutofit lnSpcReduction="10000"/>
          </a:bodyPr>
          <a:lstStyle/>
          <a:p>
            <a:pPr algn="ctr"/>
            <a:r>
              <a:rPr lang="en-US" dirty="0"/>
              <a:t>Project Bridge x R-Ladies</a:t>
            </a:r>
          </a:p>
          <a:p>
            <a:pPr algn="ctr"/>
            <a:r>
              <a:rPr lang="en-US" dirty="0"/>
              <a:t>November 12, 2024</a:t>
            </a:r>
          </a:p>
        </p:txBody>
      </p:sp>
      <p:cxnSp>
        <p:nvCxnSpPr>
          <p:cNvPr id="13" name="Straight Connector 12">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colorful lines on a black background&#10;&#10;Description automatically generated">
            <a:extLst>
              <a:ext uri="{FF2B5EF4-FFF2-40B4-BE49-F238E27FC236}">
                <a16:creationId xmlns:a16="http://schemas.microsoft.com/office/drawing/2014/main" id="{B122CB4E-3F7E-24DC-0601-63B71F809BFC}"/>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251314" y="5692585"/>
            <a:ext cx="1782546" cy="982523"/>
          </a:xfrm>
          <a:prstGeom prst="rect">
            <a:avLst/>
          </a:prstGeom>
        </p:spPr>
      </p:pic>
    </p:spTree>
    <p:extLst>
      <p:ext uri="{BB962C8B-B14F-4D97-AF65-F5344CB8AC3E}">
        <p14:creationId xmlns:p14="http://schemas.microsoft.com/office/powerpoint/2010/main" val="306017782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A55C-013D-C5A2-3E90-812052D4D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85235-19AD-4B88-4589-A6C91E45820C}"/>
              </a:ext>
            </a:extLst>
          </p:cNvPr>
          <p:cNvSpPr>
            <a:spLocks noGrp="1"/>
          </p:cNvSpPr>
          <p:nvPr>
            <p:ph type="title"/>
          </p:nvPr>
        </p:nvSpPr>
        <p:spPr/>
        <p:txBody>
          <a:bodyPr/>
          <a:lstStyle/>
          <a:p>
            <a:r>
              <a:rPr lang="en-US" sz="4400" dirty="0"/>
              <a:t>Rachael’s Research</a:t>
            </a:r>
          </a:p>
        </p:txBody>
      </p:sp>
      <p:sp>
        <p:nvSpPr>
          <p:cNvPr id="3" name="Content Placeholder 2">
            <a:extLst>
              <a:ext uri="{FF2B5EF4-FFF2-40B4-BE49-F238E27FC236}">
                <a16:creationId xmlns:a16="http://schemas.microsoft.com/office/drawing/2014/main" id="{17673AB0-93D7-C9DD-D1A2-047176387AC5}"/>
              </a:ext>
            </a:extLst>
          </p:cNvPr>
          <p:cNvSpPr>
            <a:spLocks noGrp="1"/>
          </p:cNvSpPr>
          <p:nvPr>
            <p:ph idx="1"/>
          </p:nvPr>
        </p:nvSpPr>
        <p:spPr>
          <a:xfrm>
            <a:off x="1429566" y="2286000"/>
            <a:ext cx="9238434" cy="3810000"/>
          </a:xfrm>
        </p:spPr>
        <p:txBody>
          <a:bodyPr>
            <a:normAutofit fontScale="92500"/>
          </a:bodyPr>
          <a:lstStyle/>
          <a:p>
            <a:pPr marL="0" indent="0">
              <a:buNone/>
            </a:pPr>
            <a:r>
              <a:rPr lang="en-US" sz="2400" dirty="0">
                <a:highlight>
                  <a:srgbClr val="0000FF"/>
                </a:highlight>
              </a:rPr>
              <a:t>Gammaherpesviruses</a:t>
            </a:r>
            <a:r>
              <a:rPr lang="en-US" sz="2400" dirty="0"/>
              <a:t> are </a:t>
            </a:r>
            <a:r>
              <a:rPr lang="en-US" sz="2400" dirty="0">
                <a:highlight>
                  <a:srgbClr val="0000FF"/>
                </a:highlight>
              </a:rPr>
              <a:t>DNA tumor viruses</a:t>
            </a:r>
            <a:r>
              <a:rPr lang="en-US" sz="2400" dirty="0"/>
              <a:t> which include </a:t>
            </a:r>
            <a:r>
              <a:rPr lang="en-US" sz="2400" dirty="0">
                <a:highlight>
                  <a:srgbClr val="0000FF"/>
                </a:highlight>
              </a:rPr>
              <a:t>Epstein-Barr virus and Kaposi’s Sarcoma Associated herpesvirus</a:t>
            </a:r>
            <a:r>
              <a:rPr lang="en-US" sz="2400" dirty="0"/>
              <a:t>. Virus infection originates at </a:t>
            </a:r>
            <a:r>
              <a:rPr lang="en-US" sz="2400" dirty="0">
                <a:highlight>
                  <a:srgbClr val="0000FF"/>
                </a:highlight>
              </a:rPr>
              <a:t>mucosal surfaces</a:t>
            </a:r>
            <a:r>
              <a:rPr lang="en-US" sz="2400" dirty="0"/>
              <a:t>, followed by infection of </a:t>
            </a:r>
            <a:r>
              <a:rPr lang="en-US" sz="2400" dirty="0">
                <a:highlight>
                  <a:srgbClr val="0000FF"/>
                </a:highlight>
              </a:rPr>
              <a:t>macrophages</a:t>
            </a:r>
            <a:r>
              <a:rPr lang="en-US" sz="2400" dirty="0"/>
              <a:t>, ending in </a:t>
            </a:r>
            <a:r>
              <a:rPr lang="en-US" sz="2400" dirty="0">
                <a:highlight>
                  <a:srgbClr val="0000FF"/>
                </a:highlight>
              </a:rPr>
              <a:t>B cells</a:t>
            </a:r>
            <a:r>
              <a:rPr lang="en-US" sz="2400" dirty="0"/>
              <a:t> where the virus becomes </a:t>
            </a:r>
            <a:r>
              <a:rPr lang="en-US" sz="2400" dirty="0">
                <a:highlight>
                  <a:srgbClr val="0000FF"/>
                </a:highlight>
              </a:rPr>
              <a:t>latent</a:t>
            </a:r>
            <a:r>
              <a:rPr lang="en-US" sz="2400" dirty="0"/>
              <a:t>. Within </a:t>
            </a:r>
            <a:r>
              <a:rPr lang="en-US" sz="2400" dirty="0">
                <a:highlight>
                  <a:srgbClr val="0000FF"/>
                </a:highlight>
              </a:rPr>
              <a:t>macrophages</a:t>
            </a:r>
            <a:r>
              <a:rPr lang="en-US" sz="2400" dirty="0"/>
              <a:t>, the virus can exhibit both </a:t>
            </a:r>
            <a:r>
              <a:rPr lang="en-US" sz="2400" dirty="0">
                <a:highlight>
                  <a:srgbClr val="0000FF"/>
                </a:highlight>
              </a:rPr>
              <a:t>lytic and latent infection</a:t>
            </a:r>
            <a:r>
              <a:rPr lang="en-US" sz="2400" dirty="0"/>
              <a:t>, but it is unclear how this is possible and what regulates this infection decision fate. I </a:t>
            </a:r>
            <a:r>
              <a:rPr lang="en-US" sz="2400" dirty="0">
                <a:highlight>
                  <a:srgbClr val="FF00FF"/>
                </a:highlight>
              </a:rPr>
              <a:t>hypothesize</a:t>
            </a:r>
            <a:r>
              <a:rPr lang="en-US" sz="2400" dirty="0"/>
              <a:t> that </a:t>
            </a:r>
            <a:r>
              <a:rPr lang="en-US" sz="2400" dirty="0">
                <a:highlight>
                  <a:srgbClr val="0000FF"/>
                </a:highlight>
              </a:rPr>
              <a:t>type I and type II interferon signaling</a:t>
            </a:r>
            <a:r>
              <a:rPr lang="en-US" sz="2400" dirty="0"/>
              <a:t> synergistically enforces and maintains latent infection, respectively. </a:t>
            </a:r>
          </a:p>
        </p:txBody>
      </p:sp>
    </p:spTree>
    <p:extLst>
      <p:ext uri="{BB962C8B-B14F-4D97-AF65-F5344CB8AC3E}">
        <p14:creationId xmlns:p14="http://schemas.microsoft.com/office/powerpoint/2010/main" val="2620269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79B7F-DC49-23F2-8FE7-2DE3F9D71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D0A4CE-22DC-0C7C-B37E-3BEA8B087D8E}"/>
              </a:ext>
            </a:extLst>
          </p:cNvPr>
          <p:cNvSpPr>
            <a:spLocks noGrp="1"/>
          </p:cNvSpPr>
          <p:nvPr>
            <p:ph type="title"/>
          </p:nvPr>
        </p:nvSpPr>
        <p:spPr/>
        <p:txBody>
          <a:bodyPr/>
          <a:lstStyle/>
          <a:p>
            <a:r>
              <a:rPr lang="en-US" sz="4400" dirty="0"/>
              <a:t>Rachael’s Research</a:t>
            </a:r>
          </a:p>
        </p:txBody>
      </p:sp>
      <p:sp>
        <p:nvSpPr>
          <p:cNvPr id="3" name="Content Placeholder 2">
            <a:extLst>
              <a:ext uri="{FF2B5EF4-FFF2-40B4-BE49-F238E27FC236}">
                <a16:creationId xmlns:a16="http://schemas.microsoft.com/office/drawing/2014/main" id="{88A9D5CB-F658-7210-923D-91533D862BE3}"/>
              </a:ext>
            </a:extLst>
          </p:cNvPr>
          <p:cNvSpPr>
            <a:spLocks noGrp="1"/>
          </p:cNvSpPr>
          <p:nvPr>
            <p:ph idx="1"/>
          </p:nvPr>
        </p:nvSpPr>
        <p:spPr>
          <a:xfrm>
            <a:off x="1429566" y="2285999"/>
            <a:ext cx="9238434" cy="4329953"/>
          </a:xfrm>
        </p:spPr>
        <p:txBody>
          <a:bodyPr>
            <a:normAutofit fontScale="92500" lnSpcReduction="20000"/>
          </a:bodyPr>
          <a:lstStyle/>
          <a:p>
            <a:pPr marL="0" indent="0">
              <a:buNone/>
            </a:pPr>
            <a:r>
              <a:rPr lang="en-US" sz="2400" dirty="0"/>
              <a:t>There are 3 types of herpesviruses. The most well-known is the family of herpesvirus that causes chicken pox, shingles, and oral and genital herpes. The second kind is not as well known but can cause an illness in children caused roseola. The third family is what I study; it can cause cancer. The virus first infects the body through surfaces like the mouth or nose, then spreads to a special kind of immune system cell called macrophages, and finally ends up in another type of immune cell called B cells, where the virus goes to sleep. In macrophages, the virus can either make more copies of itself or go to sleep, but we don’t understand how it makes this choice. I believe that the immune system sends out specific signals that helps the virus decide to stay asleep. </a:t>
            </a:r>
          </a:p>
        </p:txBody>
      </p:sp>
    </p:spTree>
    <p:extLst>
      <p:ext uri="{BB962C8B-B14F-4D97-AF65-F5344CB8AC3E}">
        <p14:creationId xmlns:p14="http://schemas.microsoft.com/office/powerpoint/2010/main" val="1026978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54FB9D-AEA5-4938-28CD-445A0CF39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614690-DF43-996E-561F-AB6BFBF988DE}"/>
              </a:ext>
            </a:extLst>
          </p:cNvPr>
          <p:cNvSpPr>
            <a:spLocks noGrp="1"/>
          </p:cNvSpPr>
          <p:nvPr>
            <p:ph type="title"/>
          </p:nvPr>
        </p:nvSpPr>
        <p:spPr/>
        <p:txBody>
          <a:bodyPr/>
          <a:lstStyle/>
          <a:p>
            <a:r>
              <a:rPr lang="en-US" sz="4400" dirty="0"/>
              <a:t>Rachael’s Research</a:t>
            </a:r>
          </a:p>
        </p:txBody>
      </p:sp>
      <p:sp>
        <p:nvSpPr>
          <p:cNvPr id="3" name="Content Placeholder 2">
            <a:extLst>
              <a:ext uri="{FF2B5EF4-FFF2-40B4-BE49-F238E27FC236}">
                <a16:creationId xmlns:a16="http://schemas.microsoft.com/office/drawing/2014/main" id="{19A90F5C-8EBC-29AA-9E03-E3774E41AD1B}"/>
              </a:ext>
            </a:extLst>
          </p:cNvPr>
          <p:cNvSpPr>
            <a:spLocks noGrp="1"/>
          </p:cNvSpPr>
          <p:nvPr>
            <p:ph idx="1"/>
          </p:nvPr>
        </p:nvSpPr>
        <p:spPr>
          <a:xfrm>
            <a:off x="1429566" y="2028585"/>
            <a:ext cx="10496054" cy="4610419"/>
          </a:xfrm>
        </p:spPr>
        <p:txBody>
          <a:bodyPr>
            <a:normAutofit fontScale="92500" lnSpcReduction="10000"/>
          </a:bodyPr>
          <a:lstStyle/>
          <a:p>
            <a:pPr marL="0" indent="0">
              <a:buNone/>
            </a:pPr>
            <a:r>
              <a:rPr lang="en-US" sz="2400" dirty="0"/>
              <a:t>There are 3 types of herpesviruses, the most well-known is the family of herpesvirus that causes chicken pox, shingles, and oral and genital herpes. The second kind is not as well known but can cause an illness in children caused roseola. The third family is what I study; they can cause cancer. When someone gets infected with any of these types of herpesviruses, the virus gets inside of your cells and makes more copies of itself. Eventually, your immune system will control this infection, and the virus will “go to sleep” inside of your cells. However, when you have a weakened immune system, this virus can wake back up and start making copies of itself again.  The difference between these virus families is the type of cell in your body that it goes to sleep in. I am trying to figure out what specific part of the immune system causes the switch between the virus going to sleep and waking up, and if we can control this.</a:t>
            </a:r>
          </a:p>
        </p:txBody>
      </p:sp>
    </p:spTree>
    <p:extLst>
      <p:ext uri="{BB962C8B-B14F-4D97-AF65-F5344CB8AC3E}">
        <p14:creationId xmlns:p14="http://schemas.microsoft.com/office/powerpoint/2010/main" val="320624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BA54-56CE-96E4-53EC-A49A8A91A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A8088-B34D-D005-EA7B-D3D68F44B0CB}"/>
              </a:ext>
            </a:extLst>
          </p:cNvPr>
          <p:cNvSpPr>
            <a:spLocks noGrp="1"/>
          </p:cNvSpPr>
          <p:nvPr>
            <p:ph type="title"/>
          </p:nvPr>
        </p:nvSpPr>
        <p:spPr/>
        <p:txBody>
          <a:bodyPr/>
          <a:lstStyle/>
          <a:p>
            <a:r>
              <a:rPr lang="en-US" sz="4400" dirty="0"/>
              <a:t>Natasia’s Research</a:t>
            </a:r>
          </a:p>
        </p:txBody>
      </p:sp>
      <p:sp>
        <p:nvSpPr>
          <p:cNvPr id="3" name="Content Placeholder 2">
            <a:extLst>
              <a:ext uri="{FF2B5EF4-FFF2-40B4-BE49-F238E27FC236}">
                <a16:creationId xmlns:a16="http://schemas.microsoft.com/office/drawing/2014/main" id="{C04016AC-B41A-D626-02EA-04BA9D637C2E}"/>
              </a:ext>
            </a:extLst>
          </p:cNvPr>
          <p:cNvSpPr>
            <a:spLocks noGrp="1"/>
          </p:cNvSpPr>
          <p:nvPr>
            <p:ph idx="1"/>
          </p:nvPr>
        </p:nvSpPr>
        <p:spPr>
          <a:xfrm>
            <a:off x="1429566" y="2286000"/>
            <a:ext cx="9238434" cy="3810000"/>
          </a:xfrm>
        </p:spPr>
        <p:txBody>
          <a:bodyPr>
            <a:normAutofit/>
          </a:bodyPr>
          <a:lstStyle/>
          <a:p>
            <a:pPr marL="0" indent="0">
              <a:buNone/>
            </a:pPr>
            <a:endParaRPr lang="en-US" sz="2400" dirty="0"/>
          </a:p>
        </p:txBody>
      </p:sp>
    </p:spTree>
    <p:extLst>
      <p:ext uri="{BB962C8B-B14F-4D97-AF65-F5344CB8AC3E}">
        <p14:creationId xmlns:p14="http://schemas.microsoft.com/office/powerpoint/2010/main" val="2596915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2351E-FCDE-B807-8D98-ACBA77BB4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96F04-1446-DE0E-2342-2F5C4D11F3AB}"/>
              </a:ext>
            </a:extLst>
          </p:cNvPr>
          <p:cNvSpPr>
            <a:spLocks noGrp="1"/>
          </p:cNvSpPr>
          <p:nvPr>
            <p:ph type="title"/>
          </p:nvPr>
        </p:nvSpPr>
        <p:spPr/>
        <p:txBody>
          <a:bodyPr/>
          <a:lstStyle/>
          <a:p>
            <a:r>
              <a:rPr lang="en-US" sz="4400" dirty="0"/>
              <a:t>Thank you!!</a:t>
            </a:r>
          </a:p>
        </p:txBody>
      </p:sp>
      <p:sp>
        <p:nvSpPr>
          <p:cNvPr id="3" name="Content Placeholder 2">
            <a:extLst>
              <a:ext uri="{FF2B5EF4-FFF2-40B4-BE49-F238E27FC236}">
                <a16:creationId xmlns:a16="http://schemas.microsoft.com/office/drawing/2014/main" id="{335C79E5-425E-78D6-B542-4726543DBDB9}"/>
              </a:ext>
            </a:extLst>
          </p:cNvPr>
          <p:cNvSpPr>
            <a:spLocks noGrp="1"/>
          </p:cNvSpPr>
          <p:nvPr>
            <p:ph idx="1"/>
          </p:nvPr>
        </p:nvSpPr>
        <p:spPr>
          <a:xfrm>
            <a:off x="1297767" y="4639086"/>
            <a:ext cx="2927281" cy="857559"/>
          </a:xfrm>
        </p:spPr>
        <p:txBody>
          <a:bodyPr>
            <a:normAutofit fontScale="92500" lnSpcReduction="20000"/>
          </a:bodyPr>
          <a:lstStyle/>
          <a:p>
            <a:pPr marL="0" indent="0" algn="ctr">
              <a:buNone/>
            </a:pPr>
            <a:r>
              <a:rPr lang="en-US" sz="2400" dirty="0"/>
              <a:t>Project Bridge Organization Website</a:t>
            </a:r>
          </a:p>
        </p:txBody>
      </p:sp>
      <p:pic>
        <p:nvPicPr>
          <p:cNvPr id="13316" name="Picture 4">
            <a:extLst>
              <a:ext uri="{FF2B5EF4-FFF2-40B4-BE49-F238E27FC236}">
                <a16:creationId xmlns:a16="http://schemas.microsoft.com/office/drawing/2014/main" id="{E255438F-AE1C-4602-11A0-00600A471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593" y="2125803"/>
            <a:ext cx="2345631" cy="240902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07FC605B-8307-DF7B-5923-8E19A66CA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540" y="2125803"/>
            <a:ext cx="2409026" cy="2409026"/>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65DA0FF7-A310-62DD-8A3F-19191BA16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5881" y="2104946"/>
            <a:ext cx="2409026" cy="245074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323A5DD-41C7-6976-C0C1-2B733BC96D81}"/>
              </a:ext>
            </a:extLst>
          </p:cNvPr>
          <p:cNvSpPr txBox="1">
            <a:spLocks/>
          </p:cNvSpPr>
          <p:nvPr/>
        </p:nvSpPr>
        <p:spPr>
          <a:xfrm>
            <a:off x="4788949" y="4555687"/>
            <a:ext cx="2722207" cy="1354461"/>
          </a:xfrm>
          <a:prstGeom prst="rect">
            <a:avLst/>
          </a:prstGeom>
        </p:spPr>
        <p:txBody>
          <a:bodyPr vert="horz" lIns="91440" tIns="45720" rIns="91440" bIns="45720" rtlCol="0">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rgbClr val="FFFF00"/>
                </a:solidFill>
              </a:rPr>
              <a:t>Sign up for our email list!!</a:t>
            </a:r>
          </a:p>
        </p:txBody>
      </p:sp>
      <p:sp>
        <p:nvSpPr>
          <p:cNvPr id="5" name="Content Placeholder 2">
            <a:extLst>
              <a:ext uri="{FF2B5EF4-FFF2-40B4-BE49-F238E27FC236}">
                <a16:creationId xmlns:a16="http://schemas.microsoft.com/office/drawing/2014/main" id="{16DA6922-0EB0-1933-FE2E-55A39FC8FDF1}"/>
              </a:ext>
            </a:extLst>
          </p:cNvPr>
          <p:cNvSpPr txBox="1">
            <a:spLocks/>
          </p:cNvSpPr>
          <p:nvPr/>
        </p:nvSpPr>
        <p:spPr>
          <a:xfrm>
            <a:off x="8106753" y="4639086"/>
            <a:ext cx="2927281" cy="857559"/>
          </a:xfrm>
          <a:prstGeom prst="rect">
            <a:avLst/>
          </a:prstGeom>
        </p:spPr>
        <p:txBody>
          <a:bodyPr vert="horz" lIns="91440" tIns="45720" rIns="91440" bIns="45720" rtlCol="0">
            <a:normAutofit fontScale="92500" lnSpcReduction="20000"/>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Project Bridge Colorado Website</a:t>
            </a:r>
          </a:p>
        </p:txBody>
      </p:sp>
      <p:pic>
        <p:nvPicPr>
          <p:cNvPr id="7" name="Picture 6" descr="A graphic of a graph&#10;&#10;Description automatically generated with medium confidence">
            <a:extLst>
              <a:ext uri="{FF2B5EF4-FFF2-40B4-BE49-F238E27FC236}">
                <a16:creationId xmlns:a16="http://schemas.microsoft.com/office/drawing/2014/main" id="{A4D8D153-82F4-FF62-2B73-87A3E62221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0406" y="159306"/>
            <a:ext cx="3491081" cy="1688879"/>
          </a:xfrm>
          <a:prstGeom prst="rect">
            <a:avLst/>
          </a:prstGeom>
        </p:spPr>
      </p:pic>
      <p:sp>
        <p:nvSpPr>
          <p:cNvPr id="8" name="Content Placeholder 2">
            <a:extLst>
              <a:ext uri="{FF2B5EF4-FFF2-40B4-BE49-F238E27FC236}">
                <a16:creationId xmlns:a16="http://schemas.microsoft.com/office/drawing/2014/main" id="{622CD2DD-83E1-3120-152D-20AF2E633DC7}"/>
              </a:ext>
            </a:extLst>
          </p:cNvPr>
          <p:cNvSpPr txBox="1">
            <a:spLocks/>
          </p:cNvSpPr>
          <p:nvPr/>
        </p:nvSpPr>
        <p:spPr>
          <a:xfrm>
            <a:off x="1119754" y="6154911"/>
            <a:ext cx="10221880" cy="581301"/>
          </a:xfrm>
          <a:prstGeom prst="rect">
            <a:avLst/>
          </a:prstGeom>
        </p:spPr>
        <p:txBody>
          <a:bodyPr vert="horz" lIns="91440" tIns="45720" rIns="91440" bIns="45720" rtlCol="0">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accent6">
                    <a:lumMod val="60000"/>
                    <a:lumOff val="40000"/>
                  </a:schemeClr>
                </a:solidFill>
              </a:rPr>
              <a:t>Follow us on Instagram and X: @ProjBridgeCo</a:t>
            </a:r>
          </a:p>
        </p:txBody>
      </p:sp>
    </p:spTree>
    <p:extLst>
      <p:ext uri="{BB962C8B-B14F-4D97-AF65-F5344CB8AC3E}">
        <p14:creationId xmlns:p14="http://schemas.microsoft.com/office/powerpoint/2010/main" val="250953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45E9-247C-791B-FC7A-5A82AC15C2C9}"/>
              </a:ext>
            </a:extLst>
          </p:cNvPr>
          <p:cNvSpPr>
            <a:spLocks noGrp="1"/>
          </p:cNvSpPr>
          <p:nvPr>
            <p:ph type="title"/>
          </p:nvPr>
        </p:nvSpPr>
        <p:spPr>
          <a:xfrm>
            <a:off x="345782" y="1013411"/>
            <a:ext cx="11564470" cy="889592"/>
          </a:xfrm>
        </p:spPr>
        <p:txBody>
          <a:bodyPr/>
          <a:lstStyle/>
          <a:p>
            <a:r>
              <a:rPr lang="en-US" sz="4400" dirty="0"/>
              <a:t>Rachael					Natasia</a:t>
            </a:r>
          </a:p>
        </p:txBody>
      </p:sp>
      <p:sp>
        <p:nvSpPr>
          <p:cNvPr id="3" name="Content Placeholder 2">
            <a:extLst>
              <a:ext uri="{FF2B5EF4-FFF2-40B4-BE49-F238E27FC236}">
                <a16:creationId xmlns:a16="http://schemas.microsoft.com/office/drawing/2014/main" id="{BBBDFFD0-40D5-35AE-F3B8-8C8CDFA5F761}"/>
              </a:ext>
            </a:extLst>
          </p:cNvPr>
          <p:cNvSpPr>
            <a:spLocks noGrp="1"/>
          </p:cNvSpPr>
          <p:nvPr>
            <p:ph sz="half" idx="1"/>
          </p:nvPr>
        </p:nvSpPr>
        <p:spPr>
          <a:xfrm>
            <a:off x="2779060" y="1903003"/>
            <a:ext cx="2960914" cy="3960435"/>
          </a:xfrm>
        </p:spPr>
        <p:txBody>
          <a:bodyPr>
            <a:normAutofit/>
          </a:bodyPr>
          <a:lstStyle/>
          <a:p>
            <a:r>
              <a:rPr lang="en-US" sz="2400" dirty="0"/>
              <a:t>3</a:t>
            </a:r>
            <a:r>
              <a:rPr lang="en-US" sz="2400" baseline="30000" dirty="0"/>
              <a:t>rd</a:t>
            </a:r>
            <a:r>
              <a:rPr lang="en-US" sz="2400" dirty="0"/>
              <a:t> year MOLB student</a:t>
            </a:r>
          </a:p>
          <a:p>
            <a:r>
              <a:rPr lang="en-US" sz="2400" dirty="0"/>
              <a:t>van Dyk lab </a:t>
            </a:r>
          </a:p>
          <a:p>
            <a:r>
              <a:rPr lang="en-US" sz="2400" dirty="0"/>
              <a:t>Studies viruses </a:t>
            </a:r>
          </a:p>
          <a:p>
            <a:endParaRPr lang="en-US" sz="2400" dirty="0"/>
          </a:p>
        </p:txBody>
      </p:sp>
      <p:pic>
        <p:nvPicPr>
          <p:cNvPr id="6" name="Picture 5" descr="A person smiling at the camera&#10;&#10;Description automatically generated">
            <a:extLst>
              <a:ext uri="{FF2B5EF4-FFF2-40B4-BE49-F238E27FC236}">
                <a16:creationId xmlns:a16="http://schemas.microsoft.com/office/drawing/2014/main" id="{0AA8A29F-353F-80F4-EC66-FA8E497C0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0306" y="1903003"/>
            <a:ext cx="2348753" cy="3523129"/>
          </a:xfrm>
          <a:prstGeom prst="rect">
            <a:avLst/>
          </a:prstGeom>
        </p:spPr>
      </p:pic>
      <p:pic>
        <p:nvPicPr>
          <p:cNvPr id="10" name="Picture 9" descr="A person with a nose ring&#10;&#10;Description automatically generated">
            <a:extLst>
              <a:ext uri="{FF2B5EF4-FFF2-40B4-BE49-F238E27FC236}">
                <a16:creationId xmlns:a16="http://schemas.microsoft.com/office/drawing/2014/main" id="{DF718D28-1C9F-577B-F468-0C524EE27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078" y="1903003"/>
            <a:ext cx="2348753" cy="3523130"/>
          </a:xfrm>
          <a:prstGeom prst="rect">
            <a:avLst/>
          </a:prstGeom>
        </p:spPr>
      </p:pic>
      <p:sp>
        <p:nvSpPr>
          <p:cNvPr id="12" name="Content Placeholder 2">
            <a:extLst>
              <a:ext uri="{FF2B5EF4-FFF2-40B4-BE49-F238E27FC236}">
                <a16:creationId xmlns:a16="http://schemas.microsoft.com/office/drawing/2014/main" id="{ACC2A7DD-2BB1-F933-374E-B1BD8808A181}"/>
              </a:ext>
            </a:extLst>
          </p:cNvPr>
          <p:cNvSpPr txBox="1">
            <a:spLocks/>
          </p:cNvSpPr>
          <p:nvPr/>
        </p:nvSpPr>
        <p:spPr>
          <a:xfrm>
            <a:off x="9179831" y="1903003"/>
            <a:ext cx="2960914" cy="3960435"/>
          </a:xfrm>
          <a:prstGeom prst="rect">
            <a:avLst/>
          </a:prstGeom>
        </p:spPr>
        <p:txBody>
          <a:bodyPr vert="horz" lIns="91440" tIns="45720" rIns="91440" bIns="45720" rtlCol="0">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6</a:t>
            </a:r>
            <a:r>
              <a:rPr lang="en-US" sz="2400" baseline="30000" dirty="0"/>
              <a:t>th</a:t>
            </a:r>
            <a:r>
              <a:rPr lang="en-US" sz="2400" dirty="0"/>
              <a:t>  year MOLB student</a:t>
            </a:r>
          </a:p>
          <a:p>
            <a:r>
              <a:rPr lang="en-US" sz="2400" dirty="0" err="1"/>
              <a:t>Vögeli</a:t>
            </a:r>
            <a:r>
              <a:rPr lang="en-US" sz="2400" dirty="0"/>
              <a:t> lab </a:t>
            </a:r>
          </a:p>
          <a:p>
            <a:r>
              <a:rPr lang="en-US" sz="2400" dirty="0"/>
              <a:t>Studies protein structure and function </a:t>
            </a:r>
          </a:p>
          <a:p>
            <a:endParaRPr lang="en-US" sz="2400" dirty="0"/>
          </a:p>
        </p:txBody>
      </p:sp>
    </p:spTree>
    <p:extLst>
      <p:ext uri="{BB962C8B-B14F-4D97-AF65-F5344CB8AC3E}">
        <p14:creationId xmlns:p14="http://schemas.microsoft.com/office/powerpoint/2010/main" val="815826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4AF6B-765A-E80D-78CC-55D4F5961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D42D6-0B69-2309-B2C2-098283C4C968}"/>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781D69BF-05FA-4505-39F1-BEE9926E9151}"/>
              </a:ext>
            </a:extLst>
          </p:cNvPr>
          <p:cNvSpPr>
            <a:spLocks noGrp="1"/>
          </p:cNvSpPr>
          <p:nvPr>
            <p:ph idx="1"/>
          </p:nvPr>
        </p:nvSpPr>
        <p:spPr>
          <a:xfrm>
            <a:off x="1429566" y="2286000"/>
            <a:ext cx="4752081" cy="3810000"/>
          </a:xfrm>
        </p:spPr>
        <p:txBody>
          <a:bodyPr>
            <a:normAutofit/>
          </a:bodyPr>
          <a:lstStyle/>
          <a:p>
            <a:pPr marL="342900" indent="-342900">
              <a:buFont typeface="+mj-lt"/>
              <a:buAutoNum type="arabicPeriod"/>
            </a:pPr>
            <a:r>
              <a:rPr lang="en-US" sz="2400" dirty="0"/>
              <a:t>Who is your “audience”?</a:t>
            </a:r>
          </a:p>
        </p:txBody>
      </p:sp>
      <p:pic>
        <p:nvPicPr>
          <p:cNvPr id="1026" name="Picture 2" descr="Image">
            <a:extLst>
              <a:ext uri="{FF2B5EF4-FFF2-40B4-BE49-F238E27FC236}">
                <a16:creationId xmlns:a16="http://schemas.microsoft.com/office/drawing/2014/main" id="{8966A0B1-4B30-237E-92F0-944C9CFC6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647" y="2166897"/>
            <a:ext cx="5471930" cy="416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47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4D922-3EFF-7CD5-DCBE-334742F2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81DE75-17B4-C72E-5401-5A7A401E0B64}"/>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266CB9F1-6FF2-A38A-6652-E30A4A6B37D3}"/>
              </a:ext>
            </a:extLst>
          </p:cNvPr>
          <p:cNvSpPr>
            <a:spLocks noGrp="1"/>
          </p:cNvSpPr>
          <p:nvPr>
            <p:ph idx="1"/>
          </p:nvPr>
        </p:nvSpPr>
        <p:spPr>
          <a:xfrm>
            <a:off x="1429566" y="2286000"/>
            <a:ext cx="5502073"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p:txBody>
      </p:sp>
      <p:pic>
        <p:nvPicPr>
          <p:cNvPr id="2050" name="Picture 2" descr="Clear Concise Stock Illustrations – 889 Clear Concise Stock Illustrations,  Vectors &amp; Clipart - Dreamstime">
            <a:extLst>
              <a:ext uri="{FF2B5EF4-FFF2-40B4-BE49-F238E27FC236}">
                <a16:creationId xmlns:a16="http://schemas.microsoft.com/office/drawing/2014/main" id="{4053A0B8-EAC0-703C-48D5-4BB2530AB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639" y="1605963"/>
            <a:ext cx="4426003" cy="44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445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5681-FE12-EC32-FFC5-E39AE3882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F4C672-CC19-BE42-6860-184D32B63C91}"/>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CD222194-4693-93C0-34F5-A7B8AFFA0E0E}"/>
              </a:ext>
            </a:extLst>
          </p:cNvPr>
          <p:cNvSpPr>
            <a:spLocks noGrp="1"/>
          </p:cNvSpPr>
          <p:nvPr>
            <p:ph idx="1"/>
          </p:nvPr>
        </p:nvSpPr>
        <p:spPr>
          <a:xfrm>
            <a:off x="1429566" y="2286000"/>
            <a:ext cx="5871707"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a:p>
            <a:pPr marL="342900" indent="-342900">
              <a:buFont typeface="+mj-lt"/>
              <a:buAutoNum type="arabicPeriod"/>
            </a:pPr>
            <a:r>
              <a:rPr lang="en-US" sz="2400" dirty="0"/>
              <a:t>Why does your research matter?</a:t>
            </a:r>
          </a:p>
        </p:txBody>
      </p:sp>
      <p:pic>
        <p:nvPicPr>
          <p:cNvPr id="3074" name="Picture 2" descr="52 Else Code Stock Vectors and Vector Art | Shutterstock">
            <a:extLst>
              <a:ext uri="{FF2B5EF4-FFF2-40B4-BE49-F238E27FC236}">
                <a16:creationId xmlns:a16="http://schemas.microsoft.com/office/drawing/2014/main" id="{726FABF2-8291-C222-629B-2C0740FF9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106"/>
          <a:stretch/>
        </p:blipFill>
        <p:spPr bwMode="auto">
          <a:xfrm>
            <a:off x="7301273" y="2152489"/>
            <a:ext cx="4124477" cy="203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8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D004A-1920-E8DC-EC1D-44EBD2751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6CF5F-8B1F-4676-E79D-787A3AFFFD0C}"/>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B9C33181-2D45-2EEA-F2BB-7DE881401D8D}"/>
              </a:ext>
            </a:extLst>
          </p:cNvPr>
          <p:cNvSpPr>
            <a:spLocks noGrp="1"/>
          </p:cNvSpPr>
          <p:nvPr>
            <p:ph idx="1"/>
          </p:nvPr>
        </p:nvSpPr>
        <p:spPr>
          <a:xfrm>
            <a:off x="1429566" y="2286000"/>
            <a:ext cx="5132599"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a:p>
            <a:pPr marL="342900" indent="-342900">
              <a:buFont typeface="+mj-lt"/>
              <a:buAutoNum type="arabicPeriod"/>
            </a:pPr>
            <a:r>
              <a:rPr lang="en-US" sz="2400" dirty="0"/>
              <a:t>Why does your research matter?</a:t>
            </a:r>
          </a:p>
          <a:p>
            <a:pPr marL="342900" indent="-342900">
              <a:buFont typeface="+mj-lt"/>
              <a:buAutoNum type="arabicPeriod"/>
            </a:pPr>
            <a:r>
              <a:rPr lang="en-US" sz="2400" dirty="0"/>
              <a:t>Make it a conversation</a:t>
            </a:r>
          </a:p>
        </p:txBody>
      </p:sp>
      <p:pic>
        <p:nvPicPr>
          <p:cNvPr id="4100" name="Picture 4" descr="2,739 Clarity Lines Stock Vectors and Vector Art | Shutterstock">
            <a:extLst>
              <a:ext uri="{FF2B5EF4-FFF2-40B4-BE49-F238E27FC236}">
                <a16:creationId xmlns:a16="http://schemas.microsoft.com/office/drawing/2014/main" id="{DA112674-6EB0-F9B1-F19E-C95DF312E2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00" b="12047"/>
          <a:stretch/>
        </p:blipFill>
        <p:spPr bwMode="auto">
          <a:xfrm>
            <a:off x="6562165" y="2118445"/>
            <a:ext cx="5160469" cy="2621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58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4AB3F-FC53-24CD-5F8F-319F225DE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CF964-633D-7652-27B8-26FC641A8A54}"/>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F6F03F71-F86E-D04D-BA68-9345F0116F7D}"/>
              </a:ext>
            </a:extLst>
          </p:cNvPr>
          <p:cNvSpPr>
            <a:spLocks noGrp="1"/>
          </p:cNvSpPr>
          <p:nvPr>
            <p:ph idx="1"/>
          </p:nvPr>
        </p:nvSpPr>
        <p:spPr>
          <a:xfrm>
            <a:off x="1429566" y="2286000"/>
            <a:ext cx="5246267"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a:p>
            <a:pPr marL="342900" indent="-342900">
              <a:buFont typeface="+mj-lt"/>
              <a:buAutoNum type="arabicPeriod"/>
            </a:pPr>
            <a:r>
              <a:rPr lang="en-US" sz="2400" dirty="0"/>
              <a:t>Why does your research matter?</a:t>
            </a:r>
          </a:p>
          <a:p>
            <a:pPr marL="342900" indent="-342900">
              <a:buFont typeface="+mj-lt"/>
              <a:buAutoNum type="arabicPeriod"/>
            </a:pPr>
            <a:r>
              <a:rPr lang="en-US" sz="2400" dirty="0"/>
              <a:t>Make it a conversation</a:t>
            </a:r>
          </a:p>
          <a:p>
            <a:pPr marL="342900" indent="-342900">
              <a:buFont typeface="+mj-lt"/>
              <a:buAutoNum type="arabicPeriod"/>
            </a:pPr>
            <a:r>
              <a:rPr lang="en-US" sz="2400" dirty="0"/>
              <a:t>Less is more</a:t>
            </a:r>
          </a:p>
        </p:txBody>
      </p:sp>
      <p:pic>
        <p:nvPicPr>
          <p:cNvPr id="5122" name="Picture 2" descr="6,300+ Simple Difficult Stock Illustrations, Royalty-Free Vector Graphics &amp;  Clip Art - iStock | Easy hard">
            <a:extLst>
              <a:ext uri="{FF2B5EF4-FFF2-40B4-BE49-F238E27FC236}">
                <a16:creationId xmlns:a16="http://schemas.microsoft.com/office/drawing/2014/main" id="{796742E1-0B05-29C8-37FA-0CAD8CAF0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833" y="1903004"/>
            <a:ext cx="5008859" cy="437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32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5CDE8-7540-D0BF-7764-C675410EC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A640B7-D6CC-BEDB-14E0-77B320A244D2}"/>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9EDDBBAB-0398-1D13-19BB-AA338DB9E4C3}"/>
              </a:ext>
            </a:extLst>
          </p:cNvPr>
          <p:cNvSpPr>
            <a:spLocks noGrp="1"/>
          </p:cNvSpPr>
          <p:nvPr>
            <p:ph idx="1"/>
          </p:nvPr>
        </p:nvSpPr>
        <p:spPr>
          <a:xfrm>
            <a:off x="1429566" y="2286000"/>
            <a:ext cx="4955401"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a:p>
            <a:pPr marL="342900" indent="-342900">
              <a:buFont typeface="+mj-lt"/>
              <a:buAutoNum type="arabicPeriod"/>
            </a:pPr>
            <a:r>
              <a:rPr lang="en-US" sz="2400" dirty="0"/>
              <a:t>Why does your research matter?</a:t>
            </a:r>
          </a:p>
          <a:p>
            <a:pPr marL="342900" indent="-342900">
              <a:buFont typeface="+mj-lt"/>
              <a:buAutoNum type="arabicPeriod"/>
            </a:pPr>
            <a:r>
              <a:rPr lang="en-US" sz="2400" dirty="0"/>
              <a:t>Make it a conversation</a:t>
            </a:r>
          </a:p>
          <a:p>
            <a:pPr marL="342900" indent="-342900">
              <a:buFont typeface="+mj-lt"/>
              <a:buAutoNum type="arabicPeriod"/>
            </a:pPr>
            <a:r>
              <a:rPr lang="en-US" sz="2400" dirty="0"/>
              <a:t>Less is more</a:t>
            </a:r>
          </a:p>
          <a:p>
            <a:pPr marL="342900" indent="-342900">
              <a:buFont typeface="+mj-lt"/>
              <a:buAutoNum type="arabicPeriod"/>
            </a:pPr>
            <a:r>
              <a:rPr lang="en-US" sz="2400" dirty="0"/>
              <a:t>Make adjustments</a:t>
            </a:r>
          </a:p>
        </p:txBody>
      </p:sp>
      <p:pic>
        <p:nvPicPr>
          <p:cNvPr id="6146" name="Picture 2" descr="Fossil Layers Stock Illustrations – 927 Fossil Layers Stock Illustrations,  Vectors &amp; Clipart - Dreamstime">
            <a:extLst>
              <a:ext uri="{FF2B5EF4-FFF2-40B4-BE49-F238E27FC236}">
                <a16:creationId xmlns:a16="http://schemas.microsoft.com/office/drawing/2014/main" id="{EDBEAE83-DE17-7D9A-631F-89F42213D0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2" r="4051" b="7351"/>
          <a:stretch/>
        </p:blipFill>
        <p:spPr bwMode="auto">
          <a:xfrm>
            <a:off x="6384967" y="3732818"/>
            <a:ext cx="5463811" cy="274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072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EBEB4-BF3B-2EC6-A836-44965E047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4B040-2F20-D177-F0D6-AE3F83AABD07}"/>
              </a:ext>
            </a:extLst>
          </p:cNvPr>
          <p:cNvSpPr>
            <a:spLocks noGrp="1"/>
          </p:cNvSpPr>
          <p:nvPr>
            <p:ph type="title"/>
          </p:nvPr>
        </p:nvSpPr>
        <p:spPr/>
        <p:txBody>
          <a:bodyPr/>
          <a:lstStyle/>
          <a:p>
            <a:r>
              <a:rPr lang="en-US" sz="4400" dirty="0"/>
              <a:t>Rachael’s Research</a:t>
            </a:r>
          </a:p>
        </p:txBody>
      </p:sp>
      <p:sp>
        <p:nvSpPr>
          <p:cNvPr id="3" name="Content Placeholder 2">
            <a:extLst>
              <a:ext uri="{FF2B5EF4-FFF2-40B4-BE49-F238E27FC236}">
                <a16:creationId xmlns:a16="http://schemas.microsoft.com/office/drawing/2014/main" id="{95C13E7B-91D6-BD05-1E46-080A45EC9D80}"/>
              </a:ext>
            </a:extLst>
          </p:cNvPr>
          <p:cNvSpPr>
            <a:spLocks noGrp="1"/>
          </p:cNvSpPr>
          <p:nvPr>
            <p:ph idx="1"/>
          </p:nvPr>
        </p:nvSpPr>
        <p:spPr>
          <a:xfrm>
            <a:off x="1429566" y="2286000"/>
            <a:ext cx="9238434" cy="3810000"/>
          </a:xfrm>
        </p:spPr>
        <p:txBody>
          <a:bodyPr>
            <a:normAutofit fontScale="92500"/>
          </a:bodyPr>
          <a:lstStyle/>
          <a:p>
            <a:pPr marL="0" indent="0">
              <a:buNone/>
            </a:pPr>
            <a:r>
              <a:rPr lang="en-US" sz="2400" dirty="0"/>
              <a:t>Gammaherpesviruses are DNA tumor viruses which include Epstein-Barr virus and Kaposi’s Sarcoma Associated herpesvirus. Virus infection originates at mucosal surfaces, followed by infection of macrophages, ending in B cells where the virus becomes latent. Within macrophages, the virus can exhibit both lytic and latent infection, but it is unclear how this is possible and what regulates this infection decision fate. I hypothesize that type I and type II interferon signaling synergistically enforces and maintains latent infection, respectively. </a:t>
            </a:r>
          </a:p>
        </p:txBody>
      </p:sp>
    </p:spTree>
    <p:extLst>
      <p:ext uri="{BB962C8B-B14F-4D97-AF65-F5344CB8AC3E}">
        <p14:creationId xmlns:p14="http://schemas.microsoft.com/office/powerpoint/2010/main" val="1743700891"/>
      </p:ext>
    </p:extLst>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32231C"/>
      </a:dk2>
      <a:lt2>
        <a:srgbClr val="F2F0F3"/>
      </a:lt2>
      <a:accent1>
        <a:srgbClr val="62B425"/>
      </a:accent1>
      <a:accent2>
        <a:srgbClr val="93AB17"/>
      </a:accent2>
      <a:accent3>
        <a:srgbClr val="C39B28"/>
      </a:accent3>
      <a:accent4>
        <a:srgbClr val="D0571C"/>
      </a:accent4>
      <a:accent5>
        <a:srgbClr val="E22E3E"/>
      </a:accent5>
      <a:accent6>
        <a:srgbClr val="D01C77"/>
      </a:accent6>
      <a:hlink>
        <a:srgbClr val="BF4B41"/>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262</TotalTime>
  <Words>912</Words>
  <Application>Microsoft Office PowerPoint</Application>
  <PresentationFormat>Widescreen</PresentationFormat>
  <Paragraphs>118</Paragraphs>
  <Slides>14</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Trade Gothic Next Cond</vt:lpstr>
      <vt:lpstr>Trade Gothic Next Light</vt:lpstr>
      <vt:lpstr>PortalVTI</vt:lpstr>
      <vt:lpstr>Communicating your science at holiday Dinners</vt:lpstr>
      <vt:lpstr>Rachael     Natasia</vt:lpstr>
      <vt:lpstr>Tips and tricks</vt:lpstr>
      <vt:lpstr>Tips and tricks</vt:lpstr>
      <vt:lpstr>Tips and tricks</vt:lpstr>
      <vt:lpstr>Tips and tricks</vt:lpstr>
      <vt:lpstr>Tips and tricks</vt:lpstr>
      <vt:lpstr>Tips and tricks</vt:lpstr>
      <vt:lpstr>Rachael’s Research</vt:lpstr>
      <vt:lpstr>Rachael’s Research</vt:lpstr>
      <vt:lpstr>Rachael’s Research</vt:lpstr>
      <vt:lpstr>Rachael’s Research</vt:lpstr>
      <vt:lpstr>Natasia’s Research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Kostelecky, Rachael</dc:creator>
  <cp:lastModifiedBy>Kostelecky, Rachael</cp:lastModifiedBy>
  <cp:revision>1</cp:revision>
  <dcterms:created xsi:type="dcterms:W3CDTF">2024-11-01T23:26:00Z</dcterms:created>
  <dcterms:modified xsi:type="dcterms:W3CDTF">2024-11-02T03:48:45Z</dcterms:modified>
</cp:coreProperties>
</file>